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54" r:id="rId4"/>
  </p:sldMasterIdLst>
  <p:notesMasterIdLst>
    <p:notesMasterId r:id="rId50"/>
  </p:notesMasterIdLst>
  <p:handoutMasterIdLst>
    <p:handoutMasterId r:id="rId51"/>
  </p:handoutMasterIdLst>
  <p:sldIdLst>
    <p:sldId id="295" r:id="rId5"/>
    <p:sldId id="265" r:id="rId6"/>
    <p:sldId id="264" r:id="rId7"/>
    <p:sldId id="259" r:id="rId8"/>
    <p:sldId id="293" r:id="rId9"/>
    <p:sldId id="266" r:id="rId10"/>
    <p:sldId id="267" r:id="rId11"/>
    <p:sldId id="310" r:id="rId12"/>
    <p:sldId id="311" r:id="rId13"/>
    <p:sldId id="260" r:id="rId14"/>
    <p:sldId id="268" r:id="rId15"/>
    <p:sldId id="297" r:id="rId16"/>
    <p:sldId id="269" r:id="rId17"/>
    <p:sldId id="270" r:id="rId18"/>
    <p:sldId id="271" r:id="rId19"/>
    <p:sldId id="304" r:id="rId20"/>
    <p:sldId id="273" r:id="rId21"/>
    <p:sldId id="274" r:id="rId22"/>
    <p:sldId id="275" r:id="rId23"/>
    <p:sldId id="276" r:id="rId24"/>
    <p:sldId id="277" r:id="rId25"/>
    <p:sldId id="280" r:id="rId26"/>
    <p:sldId id="300" r:id="rId27"/>
    <p:sldId id="301" r:id="rId28"/>
    <p:sldId id="312" r:id="rId29"/>
    <p:sldId id="298" r:id="rId30"/>
    <p:sldId id="305" r:id="rId31"/>
    <p:sldId id="306" r:id="rId32"/>
    <p:sldId id="307" r:id="rId33"/>
    <p:sldId id="308" r:id="rId34"/>
    <p:sldId id="309" r:id="rId35"/>
    <p:sldId id="283" r:id="rId36"/>
    <p:sldId id="284" r:id="rId37"/>
    <p:sldId id="302" r:id="rId38"/>
    <p:sldId id="299" r:id="rId39"/>
    <p:sldId id="286" r:id="rId40"/>
    <p:sldId id="287" r:id="rId41"/>
    <p:sldId id="303" r:id="rId42"/>
    <p:sldId id="262" r:id="rId43"/>
    <p:sldId id="288" r:id="rId44"/>
    <p:sldId id="291" r:id="rId45"/>
    <p:sldId id="290" r:id="rId46"/>
    <p:sldId id="289" r:id="rId47"/>
    <p:sldId id="292" r:id="rId48"/>
    <p:sldId id="263" r:id="rId49"/>
  </p:sldIdLst>
  <p:sldSz cx="9144000" cy="5143500" type="screen16x9"/>
  <p:notesSz cx="6858000" cy="9144000"/>
  <p:defaultTextStyle>
    <a:defPPr>
      <a:defRPr lang="en-AU"/>
    </a:defPPr>
    <a:lvl1pPr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43F"/>
    <a:srgbClr val="00B0EA"/>
    <a:srgbClr val="F04930"/>
    <a:srgbClr val="FFEFC8"/>
    <a:srgbClr val="0D1B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4" autoAdjust="0"/>
    <p:restoredTop sz="85861" autoAdjust="0"/>
  </p:normalViewPr>
  <p:slideViewPr>
    <p:cSldViewPr snapToGrid="0" snapToObjects="1">
      <p:cViewPr varScale="1">
        <p:scale>
          <a:sx n="149" d="100"/>
          <a:sy n="149" d="100"/>
        </p:scale>
        <p:origin x="15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98C59B23-C03B-4DAB-8EAD-BC92426B4BD8}" type="datetimeFigureOut">
              <a:rPr lang="en-AU" altLang="en-US"/>
              <a:pPr/>
              <a:t>23/1/20</a:t>
            </a:fld>
            <a:endParaRPr lang="en-AU"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D8CA198D-1428-41E4-A4C2-51CD97F78B20}" type="slidenum">
              <a:rPr lang="en-AU" altLang="en-US"/>
              <a:pPr/>
              <a:t>‹#›</a:t>
            </a:fld>
            <a:endParaRPr lang="en-AU" altLang="en-US"/>
          </a:p>
        </p:txBody>
      </p:sp>
    </p:spTree>
    <p:extLst>
      <p:ext uri="{BB962C8B-B14F-4D97-AF65-F5344CB8AC3E}">
        <p14:creationId xmlns:p14="http://schemas.microsoft.com/office/powerpoint/2010/main" val="8259408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F30A54AA-6A5F-4B1A-9590-7AD5D5984197}" type="datetimeFigureOut">
              <a:rPr lang="en-AU" altLang="en-US"/>
              <a:pPr/>
              <a:t>23/1/20</a:t>
            </a:fld>
            <a:endParaRPr lang="en-AU" alt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76EE4DDE-7D07-4902-869C-366BBD175D8E}" type="slidenum">
              <a:rPr lang="en-AU" altLang="en-US"/>
              <a:pPr/>
              <a:t>‹#›</a:t>
            </a:fld>
            <a:endParaRPr lang="en-AU" altLang="en-US"/>
          </a:p>
        </p:txBody>
      </p:sp>
    </p:spTree>
    <p:extLst>
      <p:ext uri="{BB962C8B-B14F-4D97-AF65-F5344CB8AC3E}">
        <p14:creationId xmlns:p14="http://schemas.microsoft.com/office/powerpoint/2010/main" val="144459116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a:t>
            </a:fld>
            <a:endParaRPr lang="en-AU" altLang="en-US"/>
          </a:p>
        </p:txBody>
      </p:sp>
    </p:spTree>
    <p:extLst>
      <p:ext uri="{BB962C8B-B14F-4D97-AF65-F5344CB8AC3E}">
        <p14:creationId xmlns:p14="http://schemas.microsoft.com/office/powerpoint/2010/main" val="291947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Gemma Rice grew up on a sheep farm in northern</a:t>
            </a:r>
            <a:r>
              <a:rPr lang="en-US" baseline="0" dirty="0">
                <a:latin typeface="Arial" panose="020B0604020202020204" pitchFamily="34" charset="0"/>
                <a:ea typeface="Calibri" panose="020F0502020204030204" pitchFamily="34" charset="0"/>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New South Wales with seven brothers. </a:t>
            </a:r>
            <a:br>
              <a:rPr lang="en-AU" dirty="0">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ea typeface="Calibri" panose="020F0502020204030204" pitchFamily="34" charset="0"/>
                <a:cs typeface="Arial" panose="020B0604020202020204" pitchFamily="34" charset="0"/>
              </a:rPr>
              <a:t>After finishing high school she moved to Melbourne where she completed a Science Degree (majoring in Genetics and Biochemistry). </a:t>
            </a:r>
            <a:br>
              <a:rPr lang="en-US" dirty="0">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ea typeface="Calibri" panose="020F0502020204030204" pitchFamily="34" charset="0"/>
                <a:cs typeface="Arial" panose="020B0604020202020204" pitchFamily="34" charset="0"/>
              </a:rPr>
              <a:t>She then went on to complete her </a:t>
            </a:r>
            <a:r>
              <a:rPr lang="en-US" dirty="0" err="1">
                <a:latin typeface="Arial" panose="020B0604020202020204" pitchFamily="34" charset="0"/>
                <a:ea typeface="Calibri" panose="020F0502020204030204" pitchFamily="34" charset="0"/>
                <a:cs typeface="Arial" panose="020B0604020202020204" pitchFamily="34" charset="0"/>
              </a:rPr>
              <a:t>Honours</a:t>
            </a:r>
            <a:r>
              <a:rPr lang="en-US" dirty="0">
                <a:latin typeface="Arial" panose="020B0604020202020204" pitchFamily="34" charset="0"/>
                <a:ea typeface="Calibri" panose="020F0502020204030204" pitchFamily="34" charset="0"/>
                <a:cs typeface="Arial" panose="020B0604020202020204" pitchFamily="34" charset="0"/>
              </a:rPr>
              <a:t> in Science before also earning a Diploma of Education.</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13</a:t>
            </a:fld>
            <a:endParaRPr lang="en-AU" altLang="en-US"/>
          </a:p>
        </p:txBody>
      </p:sp>
    </p:spTree>
    <p:extLst>
      <p:ext uri="{BB962C8B-B14F-4D97-AF65-F5344CB8AC3E}">
        <p14:creationId xmlns:p14="http://schemas.microsoft.com/office/powerpoint/2010/main" val="4013711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When she was 22, Gemma travelled to Uganda to teach. There she developed her belief that all children should have access to a quality education, the key to breaking the intergenerational poverty cycle, and be able to live a life rich with knowledge, love, compassion and opportunity. </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14</a:t>
            </a:fld>
            <a:endParaRPr lang="en-AU" altLang="en-US"/>
          </a:p>
        </p:txBody>
      </p:sp>
    </p:spTree>
    <p:extLst>
      <p:ext uri="{BB962C8B-B14F-4D97-AF65-F5344CB8AC3E}">
        <p14:creationId xmlns:p14="http://schemas.microsoft.com/office/powerpoint/2010/main" val="2254801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After falling in love with and marrying Richard Sisia, a Tanzanian safari guide, Gemma decided to set up her school in </a:t>
            </a:r>
            <a:r>
              <a:rPr lang="en-US" dirty="0" err="1">
                <a:latin typeface="Arial" panose="020B0604020202020204" pitchFamily="34" charset="0"/>
                <a:ea typeface="Calibri" panose="020F0502020204030204" pitchFamily="34" charset="0"/>
                <a:cs typeface="Arial" panose="020B0604020202020204" pitchFamily="34" charset="0"/>
              </a:rPr>
              <a:t>Moshono</a:t>
            </a:r>
            <a:r>
              <a:rPr lang="en-US" dirty="0">
                <a:latin typeface="Arial" panose="020B0604020202020204" pitchFamily="34" charset="0"/>
                <a:ea typeface="Calibri" panose="020F0502020204030204" pitchFamily="34" charset="0"/>
                <a:cs typeface="Arial" panose="020B0604020202020204" pitchFamily="34" charset="0"/>
              </a:rPr>
              <a:t>, Arusha on a plot of land donated by Richard’s father, who believed</a:t>
            </a:r>
            <a:r>
              <a:rPr lang="en-US" baseline="0" dirty="0">
                <a:latin typeface="Arial" panose="020B0604020202020204" pitchFamily="34" charset="0"/>
                <a:ea typeface="Calibri" panose="020F0502020204030204" pitchFamily="34" charset="0"/>
                <a:cs typeface="Arial" panose="020B0604020202020204" pitchFamily="34" charset="0"/>
              </a:rPr>
              <a:t> she could make her vision a reality right there in his village.</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15</a:t>
            </a:fld>
            <a:endParaRPr lang="en-AU" altLang="en-US"/>
          </a:p>
        </p:txBody>
      </p:sp>
    </p:spTree>
    <p:extLst>
      <p:ext uri="{BB962C8B-B14F-4D97-AF65-F5344CB8AC3E}">
        <p14:creationId xmlns:p14="http://schemas.microsoft.com/office/powerpoint/2010/main" val="2011219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Helvetica Neue"/>
              </a:rPr>
              <a:t>After Gemma’s father, Basil, introduced her to Rotary she was given the opportunity to speak to her local Rotary club in her hometown of </a:t>
            </a:r>
            <a:r>
              <a:rPr lang="en-US" dirty="0" err="1">
                <a:latin typeface="Helvetica Neue"/>
              </a:rPr>
              <a:t>Armidale</a:t>
            </a:r>
            <a:r>
              <a:rPr lang="en-US" dirty="0">
                <a:latin typeface="Helvetica Neue"/>
              </a:rPr>
              <a:t>, New South Wales. </a:t>
            </a:r>
            <a:br>
              <a:rPr lang="en-US" dirty="0">
                <a:latin typeface="Helvetica Neue"/>
              </a:rPr>
            </a:br>
            <a:r>
              <a:rPr lang="en-US" dirty="0">
                <a:latin typeface="Helvetica Neue"/>
              </a:rPr>
              <a:t>With the help of the </a:t>
            </a:r>
            <a:r>
              <a:rPr lang="en-US" dirty="0" err="1">
                <a:latin typeface="Helvetica Neue"/>
              </a:rPr>
              <a:t>Armidale</a:t>
            </a:r>
            <a:r>
              <a:rPr lang="en-US" dirty="0">
                <a:latin typeface="Helvetica Neue"/>
              </a:rPr>
              <a:t>, Tamworth and </a:t>
            </a:r>
            <a:r>
              <a:rPr lang="en-US" dirty="0" err="1">
                <a:latin typeface="Helvetica Neue"/>
              </a:rPr>
              <a:t>Inverell</a:t>
            </a:r>
            <a:r>
              <a:rPr lang="en-US" dirty="0">
                <a:latin typeface="Helvetica Neue"/>
              </a:rPr>
              <a:t> Rotary and Inner Wheel clubs, Gemma was able to raise $20,000 to get the School started.</a:t>
            </a:r>
            <a:endParaRPr lang="en-AU" dirty="0"/>
          </a:p>
          <a:p>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16</a:t>
            </a:fld>
            <a:endParaRPr lang="en-AU" altLang="en-US"/>
          </a:p>
        </p:txBody>
      </p:sp>
    </p:spTree>
    <p:extLst>
      <p:ext uri="{BB962C8B-B14F-4D97-AF65-F5344CB8AC3E}">
        <p14:creationId xmlns:p14="http://schemas.microsoft.com/office/powerpoint/2010/main" val="1617626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With her first donation of just $10 from a friend, Gemma set about fundraising and began to create a free, private school for disadvantaged children.</a:t>
            </a:r>
            <a:endParaRPr lang="en-AU" dirty="0">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0" fontAlgn="base" latinLnBrk="0" hangingPunct="0">
              <a:lnSpc>
                <a:spcPct val="107000"/>
              </a:lnSpc>
              <a:spcBef>
                <a:spcPct val="30000"/>
              </a:spcBef>
              <a:spcAft>
                <a:spcPts val="80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Thanks to the support of friends, family and Rotary clubs, the first school building was started in 2000.</a:t>
            </a:r>
          </a:p>
          <a:p>
            <a:pPr marL="0" marR="0" lvl="0" indent="0" algn="l" defTabSz="457200" rtl="0" eaLnBrk="0" fontAlgn="base" latinLnBrk="0" hangingPunct="0">
              <a:lnSpc>
                <a:spcPct val="107000"/>
              </a:lnSpc>
              <a:spcBef>
                <a:spcPct val="30000"/>
              </a:spcBef>
              <a:spcAft>
                <a:spcPts val="800"/>
              </a:spcAft>
              <a:buClrTx/>
              <a:buSzTx/>
              <a:buFontTx/>
              <a:buNone/>
              <a:tabLst/>
              <a:defRPr/>
            </a:pPr>
            <a:r>
              <a:rPr lang="en-US" dirty="0">
                <a:latin typeface="Helvetica Neue"/>
              </a:rPr>
              <a:t>The </a:t>
            </a:r>
            <a:r>
              <a:rPr lang="en-US" dirty="0" err="1">
                <a:latin typeface="Helvetica Neue"/>
              </a:rPr>
              <a:t>Armidale</a:t>
            </a:r>
            <a:r>
              <a:rPr lang="en-US" dirty="0">
                <a:latin typeface="Helvetica Neue"/>
              </a:rPr>
              <a:t> Central Rotary Club </a:t>
            </a:r>
            <a:r>
              <a:rPr lang="en-US" dirty="0" err="1">
                <a:latin typeface="Helvetica Neue"/>
              </a:rPr>
              <a:t>organised</a:t>
            </a:r>
            <a:r>
              <a:rPr lang="en-US" dirty="0">
                <a:latin typeface="Helvetica Neue"/>
              </a:rPr>
              <a:t> a team of a dozen volunteers to travel to Arusha and help build the first six classrooms. A team then came from Gosford North Rotary Club and helped to build the second classroom block. </a:t>
            </a:r>
            <a:endParaRPr lang="en-AU" dirty="0"/>
          </a:p>
          <a:p>
            <a:pPr>
              <a:lnSpc>
                <a:spcPct val="107000"/>
              </a:lnSpc>
              <a:spcAft>
                <a:spcPts val="800"/>
              </a:spcAft>
            </a:pPr>
            <a:endParaRPr lang="en-AU" dirty="0">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17</a:t>
            </a:fld>
            <a:endParaRPr lang="en-AU" altLang="en-US"/>
          </a:p>
        </p:txBody>
      </p:sp>
    </p:spTree>
    <p:extLst>
      <p:ext uri="{BB962C8B-B14F-4D97-AF65-F5344CB8AC3E}">
        <p14:creationId xmlns:p14="http://schemas.microsoft.com/office/powerpoint/2010/main" val="1166426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dirty="0">
                <a:latin typeface="Arial" panose="020B0604020202020204" pitchFamily="34" charset="0"/>
                <a:ea typeface="Calibri" panose="020F0502020204030204" pitchFamily="34" charset="0"/>
                <a:cs typeface="Arial" panose="020B0604020202020204" pitchFamily="34" charset="0"/>
              </a:rPr>
              <a:t>Gemma chose the school’s name knowing that to try and start a school with a single $10 donation was surely a hopeless cause and that to make it happen, she would need all the help she could get – including from her old friend St Jude,</a:t>
            </a:r>
            <a:r>
              <a:rPr lang="en-US" baseline="0" dirty="0">
                <a:latin typeface="Arial" panose="020B0604020202020204" pitchFamily="34" charset="0"/>
                <a:ea typeface="Calibri" panose="020F0502020204030204" pitchFamily="34" charset="0"/>
                <a:cs typeface="Arial" panose="020B0604020202020204" pitchFamily="34" charset="0"/>
              </a:rPr>
              <a:t> the patron saint of hopeless and impossible causes. In 2002 when the school gates opened, she had only secured sponsors for three children, so that’s where they started.</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18</a:t>
            </a:fld>
            <a:endParaRPr lang="en-AU" altLang="en-US"/>
          </a:p>
        </p:txBody>
      </p:sp>
    </p:spTree>
    <p:extLst>
      <p:ext uri="{BB962C8B-B14F-4D97-AF65-F5344CB8AC3E}">
        <p14:creationId xmlns:p14="http://schemas.microsoft.com/office/powerpoint/2010/main" val="736183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But she worked</a:t>
            </a:r>
            <a:r>
              <a:rPr lang="en-AU" baseline="0" dirty="0"/>
              <a:t> hard to secure more sponsorships so that she could bring the opportunity to more students.</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19</a:t>
            </a:fld>
            <a:endParaRPr lang="en-AU" altLang="en-US"/>
          </a:p>
        </p:txBody>
      </p:sp>
    </p:spTree>
    <p:extLst>
      <p:ext uri="{BB962C8B-B14F-4D97-AF65-F5344CB8AC3E}">
        <p14:creationId xmlns:p14="http://schemas.microsoft.com/office/powerpoint/2010/main" val="848702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20</a:t>
            </a:fld>
            <a:endParaRPr lang="en-AU" altLang="en-US"/>
          </a:p>
        </p:txBody>
      </p:sp>
    </p:spTree>
    <p:extLst>
      <p:ext uri="{BB962C8B-B14F-4D97-AF65-F5344CB8AC3E}">
        <p14:creationId xmlns:p14="http://schemas.microsoft.com/office/powerpoint/2010/main" val="1852925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21</a:t>
            </a:fld>
            <a:endParaRPr lang="en-AU" altLang="en-US"/>
          </a:p>
        </p:txBody>
      </p:sp>
    </p:spTree>
    <p:extLst>
      <p:ext uri="{BB962C8B-B14F-4D97-AF65-F5344CB8AC3E}">
        <p14:creationId xmlns:p14="http://schemas.microsoft.com/office/powerpoint/2010/main" val="4158909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In 2019, St Jude’s is providing a 100% free, quality education to 1,800 students </a:t>
            </a:r>
            <a:r>
              <a:rPr lang="en-AU" dirty="0">
                <a:latin typeface="Arial" panose="020B0604020202020204" pitchFamily="34" charset="0"/>
                <a:ea typeface="Calibri" panose="020F0502020204030204" pitchFamily="34" charset="0"/>
                <a:cs typeface="Arial" panose="020B0604020202020204" pitchFamily="34" charset="0"/>
              </a:rPr>
              <a:t>and</a:t>
            </a:r>
            <a:r>
              <a:rPr lang="en-US" dirty="0">
                <a:latin typeface="Arial" panose="020B0604020202020204" pitchFamily="34" charset="0"/>
                <a:ea typeface="Calibri" panose="020F0502020204030204" pitchFamily="34" charset="0"/>
                <a:cs typeface="Arial" panose="020B0604020202020204" pitchFamily="34" charset="0"/>
              </a:rPr>
              <a:t> boarding accommodation for 3/4s of students as well as providing more than 1 million meals each</a:t>
            </a:r>
            <a:r>
              <a:rPr lang="en-US" baseline="0" dirty="0">
                <a:latin typeface="Arial" panose="020B0604020202020204" pitchFamily="34" charset="0"/>
                <a:ea typeface="Calibri" panose="020F0502020204030204" pitchFamily="34" charset="0"/>
                <a:cs typeface="Arial" panose="020B0604020202020204" pitchFamily="34" charset="0"/>
              </a:rPr>
              <a:t> year </a:t>
            </a:r>
            <a:r>
              <a:rPr lang="en-US" dirty="0">
                <a:latin typeface="Arial" panose="020B0604020202020204" pitchFamily="34" charset="0"/>
                <a:ea typeface="Calibri" panose="020F0502020204030204" pitchFamily="34" charset="0"/>
                <a:cs typeface="Arial" panose="020B0604020202020204" pitchFamily="34" charset="0"/>
              </a:rPr>
              <a:t>for its students and staff!</a:t>
            </a:r>
            <a:r>
              <a:rPr lang="en-AU" dirty="0">
                <a:latin typeface="+mn-lt"/>
                <a:ea typeface="MS PGothic" panose="020B0600070205080204" pitchFamily="34" charset="-128"/>
                <a:cs typeface="Arial" panose="020B0604020202020204" pitchFamily="34" charset="0"/>
              </a:rPr>
              <a:t> </a:t>
            </a:r>
            <a:r>
              <a:rPr lang="en-US" dirty="0">
                <a:latin typeface="Arial" panose="020B0604020202020204" pitchFamily="34" charset="0"/>
                <a:ea typeface="Calibri" panose="020F0502020204030204" pitchFamily="34" charset="0"/>
                <a:cs typeface="Arial" panose="020B0604020202020204" pitchFamily="34" charset="0"/>
              </a:rPr>
              <a:t>The school employs more than 270 local staff, including academic and business leaders and all of the teachers are Tanzanian. </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22</a:t>
            </a:fld>
            <a:endParaRPr lang="en-AU" altLang="en-US"/>
          </a:p>
        </p:txBody>
      </p:sp>
    </p:spTree>
    <p:extLst>
      <p:ext uri="{BB962C8B-B14F-4D97-AF65-F5344CB8AC3E}">
        <p14:creationId xmlns:p14="http://schemas.microsoft.com/office/powerpoint/2010/main" val="3985352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School of St Jude is a pioneering leader in charitable education within Africa, giving a 100% free, quality education to 1,800 of the</a:t>
            </a:r>
            <a:r>
              <a:rPr lang="en-US" baseline="0" dirty="0">
                <a:latin typeface="Arial" panose="020B0604020202020204" pitchFamily="34" charset="0"/>
                <a:cs typeface="Arial" panose="020B0604020202020204" pitchFamily="34" charset="0"/>
              </a:rPr>
              <a:t> brightest but poorest </a:t>
            </a:r>
            <a:r>
              <a:rPr lang="en-US" dirty="0">
                <a:latin typeface="Arial" panose="020B0604020202020204" pitchFamily="34" charset="0"/>
                <a:cs typeface="Arial" panose="020B0604020202020204" pitchFamily="34" charset="0"/>
              </a:rPr>
              <a:t>students from the Arusha region in Tanzania</a:t>
            </a:r>
            <a:r>
              <a:rPr lang="en-US" baseline="0" dirty="0">
                <a:latin typeface="Arial" panose="020B0604020202020204" pitchFamily="34" charset="0"/>
                <a:cs typeface="Arial" panose="020B0604020202020204" pitchFamily="34" charset="0"/>
              </a:rPr>
              <a:t> as well as supporting hundreds of graduates through higher education and giving </a:t>
            </a:r>
            <a:r>
              <a:rPr lang="en-US" sz="1200" kern="1200" baseline="0" dirty="0">
                <a:solidFill>
                  <a:schemeClr val="tx1"/>
                </a:solidFill>
                <a:effectLst/>
                <a:latin typeface="+mn-lt"/>
                <a:ea typeface="MS PGothic" panose="020B0600070205080204" pitchFamily="34" charset="-128"/>
                <a:cs typeface="Arial" panose="020B0604020202020204" pitchFamily="34" charset="0"/>
              </a:rPr>
              <a:t>3</a:t>
            </a:r>
            <a:r>
              <a:rPr lang="en-US" sz="1200" kern="1200" dirty="0">
                <a:solidFill>
                  <a:schemeClr val="tx1"/>
                </a:solidFill>
                <a:effectLst/>
                <a:latin typeface="+mn-lt"/>
                <a:ea typeface="MS PGothic" panose="020B0600070205080204" pitchFamily="34" charset="-128"/>
                <a:cs typeface="ＭＳ Ｐゴシック" charset="0"/>
              </a:rPr>
              <a:t>0,000+ Tanzanians quality teaching each year</a:t>
            </a:r>
            <a:r>
              <a:rPr lang="en-US" baseline="0" dirty="0">
                <a:latin typeface="Arial" panose="020B0604020202020204" pitchFamily="34" charset="0"/>
                <a:cs typeface="Arial" panose="020B0604020202020204" pitchFamily="34" charset="0"/>
              </a:rPr>
              <a:t>. </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2</a:t>
            </a:fld>
            <a:endParaRPr lang="en-AU" altLang="en-US"/>
          </a:p>
        </p:txBody>
      </p:sp>
    </p:spTree>
    <p:extLst>
      <p:ext uri="{BB962C8B-B14F-4D97-AF65-F5344CB8AC3E}">
        <p14:creationId xmlns:p14="http://schemas.microsoft.com/office/powerpoint/2010/main" val="41904122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 Jude’s is spread across three campuses;</a:t>
            </a:r>
          </a:p>
          <a:p>
            <a:r>
              <a:rPr lang="en-AU" dirty="0" err="1"/>
              <a:t>Sisia</a:t>
            </a:r>
            <a:r>
              <a:rPr lang="en-AU" dirty="0"/>
              <a:t> Campus - educating Standard 1 to Standard 7 and home to our business administration office. It is also where we opened St Jude’s Girls’ Secondary School, providing education for girls from Form 1 to Form 4.</a:t>
            </a:r>
          </a:p>
          <a:p>
            <a:r>
              <a:rPr lang="en-AU" dirty="0" err="1"/>
              <a:t>Moivaro</a:t>
            </a:r>
            <a:r>
              <a:rPr lang="en-AU" dirty="0"/>
              <a:t> Boarding Campus – providing boarding to Standard 6 &amp; 7 throughout the school week and also boarding for the new girls’ secondary school students</a:t>
            </a:r>
          </a:p>
          <a:p>
            <a:r>
              <a:rPr lang="en-AU" dirty="0"/>
              <a:t>Smith Secondary Campus - educating O Level Boys and all A Level students’ as well as providing boarding accommodation</a:t>
            </a:r>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23</a:t>
            </a:fld>
            <a:endParaRPr lang="en-AU" altLang="en-US"/>
          </a:p>
        </p:txBody>
      </p:sp>
    </p:spTree>
    <p:extLst>
      <p:ext uri="{BB962C8B-B14F-4D97-AF65-F5344CB8AC3E}">
        <p14:creationId xmlns:p14="http://schemas.microsoft.com/office/powerpoint/2010/main" val="310544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S PGothic" panose="020B0600070205080204" pitchFamily="34" charset="-128"/>
                <a:cs typeface="ＭＳ Ｐゴシック" charset="0"/>
              </a:rPr>
              <a:t>In January 2020, St Jude’s took a bold next step and opened a new secondary school for girls – St Jude’s Girls’ Secondary School, that will educate up to 600 girls from Form 1 to Form 4.</a:t>
            </a:r>
            <a:br>
              <a:rPr lang="en-US" sz="1200" b="0" i="0" u="none" strike="noStrike" kern="1200" dirty="0">
                <a:solidFill>
                  <a:schemeClr val="tx1"/>
                </a:solidFill>
                <a:effectLst/>
                <a:latin typeface="+mn-lt"/>
                <a:ea typeface="MS PGothic" panose="020B0600070205080204" pitchFamily="34" charset="-128"/>
                <a:cs typeface="ＭＳ Ｐゴシック" charset="0"/>
              </a:rPr>
            </a:br>
            <a:r>
              <a:rPr lang="en-US" sz="1200" b="0" i="0" u="none" strike="noStrike" kern="1200" dirty="0">
                <a:solidFill>
                  <a:schemeClr val="tx1"/>
                </a:solidFill>
                <a:effectLst/>
                <a:latin typeface="+mn-lt"/>
                <a:ea typeface="MS PGothic" panose="020B0600070205080204" pitchFamily="34" charset="-128"/>
                <a:cs typeface="ＭＳ Ｐゴシック" charset="0"/>
              </a:rPr>
              <a:t>A new secondary school for girls means more girls able to compete in the workforce, more graduates accessing higher education and future generations with a role model and mentor to ensure they reach their potential too. Educated women ensure their children are educated, healthy and are empowered to change the world.</a:t>
            </a:r>
          </a:p>
          <a:p>
            <a:endParaRPr lang="en-AU" b="0" u="none"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24</a:t>
            </a:fld>
            <a:endParaRPr lang="en-AU" altLang="en-US"/>
          </a:p>
        </p:txBody>
      </p:sp>
    </p:spTree>
    <p:extLst>
      <p:ext uri="{BB962C8B-B14F-4D97-AF65-F5344CB8AC3E}">
        <p14:creationId xmlns:p14="http://schemas.microsoft.com/office/powerpoint/2010/main" val="3223698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students are taught an extended national curriculum and have access to science and computer</a:t>
            </a:r>
            <a:r>
              <a:rPr lang="en-AU" baseline="0" dirty="0"/>
              <a:t> labs and libraries. The school prioritises nutrition with nourishing daily meals and clean water, optimises health with checks by international medical volunteers and provides transport to maximise attendance for those not yet old enough to board.</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26</a:t>
            </a:fld>
            <a:endParaRPr lang="en-AU" altLang="en-US"/>
          </a:p>
        </p:txBody>
      </p:sp>
    </p:spTree>
    <p:extLst>
      <p:ext uri="{BB962C8B-B14F-4D97-AF65-F5344CB8AC3E}">
        <p14:creationId xmlns:p14="http://schemas.microsoft.com/office/powerpoint/2010/main" val="176010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panose="020F0502020204030204" pitchFamily="34" charset="0"/>
                <a:cs typeface="Arial" panose="020B0604020202020204" pitchFamily="34" charset="0"/>
              </a:rPr>
              <a:t>The School of St Jude wouldn’t be where it is today without the support of Rotary Clubs. </a:t>
            </a:r>
            <a:br>
              <a:rPr lang="en-US" dirty="0">
                <a:latin typeface="Arial" panose="020B0604020202020204" pitchFamily="34" charset="0"/>
                <a:ea typeface="Calibri" panose="020F0502020204030204" pitchFamily="34" charset="0"/>
                <a:cs typeface="Arial" panose="020B0604020202020204" pitchFamily="34" charset="0"/>
              </a:rPr>
            </a:br>
            <a:r>
              <a:rPr lang="en-US" dirty="0">
                <a:solidFill>
                  <a:srgbClr val="000000"/>
                </a:solidFill>
                <a:latin typeface="Helvetica Neue"/>
                <a:ea typeface="MS PGothic" panose="020B0600070205080204" pitchFamily="34" charset="-128"/>
                <a:cs typeface="Arial" panose="020B0604020202020204" pitchFamily="34" charset="0"/>
              </a:rPr>
              <a:t>It</a:t>
            </a:r>
            <a:r>
              <a:rPr lang="en-US" dirty="0">
                <a:solidFill>
                  <a:srgbClr val="000000"/>
                </a:solidFill>
                <a:latin typeface="Helvetica Neue"/>
              </a:rPr>
              <a:t> continues to work with Rotary and is dedicated to producing community members who hold the same values as Rotarians.</a:t>
            </a:r>
          </a:p>
          <a:p>
            <a:pPr marL="0" marR="0" indent="0" algn="l" defTabSz="457200" rtl="0" eaLnBrk="0" fontAlgn="base" latinLnBrk="0" hangingPunct="0">
              <a:lnSpc>
                <a:spcPct val="100000"/>
              </a:lnSpc>
              <a:spcBef>
                <a:spcPct val="30000"/>
              </a:spcBef>
              <a:spcAft>
                <a:spcPct val="0"/>
              </a:spcAft>
              <a:buClrTx/>
              <a:buSzTx/>
              <a:buFontTx/>
              <a:buNone/>
              <a:tabLst/>
              <a:defRPr/>
            </a:pPr>
            <a:r>
              <a:rPr lang="en-AU" dirty="0">
                <a:latin typeface="Arial" panose="020B0604020202020204" pitchFamily="34" charset="0"/>
                <a:ea typeface="Calibri" panose="020F0502020204030204" pitchFamily="34" charset="0"/>
                <a:cs typeface="Arial" panose="020B0604020202020204" pitchFamily="34" charset="0"/>
              </a:rPr>
              <a:t>Over 17 years 283 Rotary Clubs have helped to raise over three million dollars for the school.</a:t>
            </a:r>
            <a:endParaRPr lang="en-AU" dirty="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27</a:t>
            </a:fld>
            <a:endParaRPr lang="en-AU" altLang="en-US"/>
          </a:p>
        </p:txBody>
      </p:sp>
    </p:spTree>
    <p:extLst>
      <p:ext uri="{BB962C8B-B14F-4D97-AF65-F5344CB8AC3E}">
        <p14:creationId xmlns:p14="http://schemas.microsoft.com/office/powerpoint/2010/main" val="3123161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Rotary continues to support The School of St Jude. Every year Gemma attends various Rotary District Conferences all over the world from Australia and New Zealand to America. </a:t>
            </a:r>
            <a:r>
              <a:rPr lang="en-AU" dirty="0">
                <a:latin typeface="Arial" panose="020B0604020202020204" pitchFamily="34" charset="0"/>
                <a:ea typeface="Calibri" panose="020F0502020204030204" pitchFamily="34" charset="0"/>
                <a:cs typeface="Arial" panose="020B0604020202020204" pitchFamily="34" charset="0"/>
              </a:rPr>
              <a:t>Rotary helped build the school’s first classroom, stock their libraries, purchase buses and support the teachers. It has sponsored students and shared the St Jude’s story with thousands of others to raise awareness.</a:t>
            </a:r>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28</a:t>
            </a:fld>
            <a:endParaRPr lang="en-AU" altLang="en-US"/>
          </a:p>
        </p:txBody>
      </p:sp>
    </p:spTree>
    <p:extLst>
      <p:ext uri="{BB962C8B-B14F-4D97-AF65-F5344CB8AC3E}">
        <p14:creationId xmlns:p14="http://schemas.microsoft.com/office/powerpoint/2010/main" val="41724437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dirty="0">
                <a:latin typeface="Arial" panose="020B0604020202020204" pitchFamily="34" charset="0"/>
                <a:ea typeface="Calibri" panose="020F0502020204030204" pitchFamily="34" charset="0"/>
                <a:cs typeface="Arial" panose="020B0604020202020204" pitchFamily="34" charset="0"/>
              </a:rPr>
              <a:t>We are proud to say that the value of Rotary has also been realised by our students.</a:t>
            </a:r>
            <a:br>
              <a:rPr lang="en-AU" dirty="0">
                <a:latin typeface="Arial" panose="020B0604020202020204" pitchFamily="34" charset="0"/>
                <a:ea typeface="Calibri" panose="020F0502020204030204" pitchFamily="34" charset="0"/>
                <a:cs typeface="Arial" panose="020B0604020202020204" pitchFamily="34" charset="0"/>
              </a:rPr>
            </a:br>
            <a:r>
              <a:rPr lang="en-AU" dirty="0">
                <a:latin typeface="Arial" panose="020B0604020202020204" pitchFamily="34" charset="0"/>
                <a:ea typeface="Calibri" panose="020F0502020204030204" pitchFamily="34" charset="0"/>
                <a:cs typeface="Arial" panose="020B0604020202020204" pitchFamily="34" charset="0"/>
              </a:rPr>
              <a:t>In 2016, St Jude’s established Rotaract, Interact and </a:t>
            </a:r>
            <a:r>
              <a:rPr lang="en-AU" dirty="0" err="1">
                <a:latin typeface="Arial" panose="020B0604020202020204" pitchFamily="34" charset="0"/>
                <a:ea typeface="Calibri" panose="020F0502020204030204" pitchFamily="34" charset="0"/>
                <a:cs typeface="Arial" panose="020B0604020202020204" pitchFamily="34" charset="0"/>
              </a:rPr>
              <a:t>EarlyAct</a:t>
            </a:r>
            <a:r>
              <a:rPr lang="en-AU" dirty="0">
                <a:latin typeface="Arial" panose="020B0604020202020204" pitchFamily="34" charset="0"/>
                <a:ea typeface="Calibri" panose="020F0502020204030204" pitchFamily="34" charset="0"/>
                <a:cs typeface="Arial" panose="020B0604020202020204" pitchFamily="34" charset="0"/>
              </a:rPr>
              <a:t> clubs. </a:t>
            </a:r>
            <a:endParaRPr lang="en-AU" dirty="0"/>
          </a:p>
          <a:p>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29</a:t>
            </a:fld>
            <a:endParaRPr lang="en-AU" altLang="en-US"/>
          </a:p>
        </p:txBody>
      </p:sp>
    </p:spTree>
    <p:extLst>
      <p:ext uri="{BB962C8B-B14F-4D97-AF65-F5344CB8AC3E}">
        <p14:creationId xmlns:p14="http://schemas.microsoft.com/office/powerpoint/2010/main" val="2794750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In 2017 our Rotaract Club of St Jude’s Arusha implemented a Rotary </a:t>
            </a:r>
            <a:r>
              <a:rPr lang="en-US" dirty="0" err="1">
                <a:latin typeface="Arial" panose="020B0604020202020204" pitchFamily="34" charset="0"/>
                <a:cs typeface="Arial" panose="020B0604020202020204" pitchFamily="34" charset="0"/>
              </a:rPr>
              <a:t>Vijana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Poa</a:t>
            </a:r>
            <a:r>
              <a:rPr lang="en-US" dirty="0">
                <a:latin typeface="Arial" panose="020B0604020202020204" pitchFamily="34" charset="0"/>
                <a:cs typeface="Arial" panose="020B0604020202020204" pitchFamily="34" charset="0"/>
              </a:rPr>
              <a:t> (RVP) project to help 12 individuals escape the cycle of poverty caused by youth unemployment. All participants successfully completed a 5 week training workshop with 60%</a:t>
            </a:r>
            <a:r>
              <a:rPr lang="en-A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gaining employment or starting their own business after.</a:t>
            </a:r>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30</a:t>
            </a:fld>
            <a:endParaRPr lang="en-AU" altLang="en-US"/>
          </a:p>
        </p:txBody>
      </p:sp>
    </p:spTree>
    <p:extLst>
      <p:ext uri="{BB962C8B-B14F-4D97-AF65-F5344CB8AC3E}">
        <p14:creationId xmlns:p14="http://schemas.microsoft.com/office/powerpoint/2010/main" val="2528677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anose="020B0600070205080204" pitchFamily="34" charset="-128"/>
                <a:cs typeface="ＭＳ Ｐゴシック" charset="0"/>
              </a:rPr>
              <a:t>St Jude’s Interact students and other Tanzanian students attended the Rotary’s Youth Leadership Awards Day in February 2019. 82 students, from 15 different schools across Northern Tanzania attended the day, which was modelled on a formula Rotary clubs use around the world.  </a:t>
            </a:r>
          </a:p>
          <a:p>
            <a:r>
              <a:rPr lang="en-US" sz="1200" kern="1200" dirty="0">
                <a:solidFill>
                  <a:schemeClr val="tx1"/>
                </a:solidFill>
                <a:effectLst/>
                <a:latin typeface="+mn-lt"/>
                <a:ea typeface="MS PGothic" panose="020B0600070205080204" pitchFamily="34" charset="-128"/>
                <a:cs typeface="ＭＳ Ｐゴシック" charset="0"/>
              </a:rPr>
              <a:t>Thanks to the support of the Rotary Club of Brisbane High-Rise, St Jude’s leaders also participated in the first Interact Bootcamp, with four in-depth workshops relating to different industries.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anose="020B0600070205080204" pitchFamily="34" charset="-128"/>
                <a:cs typeface="ＭＳ Ｐゴシック" charset="0"/>
              </a:rPr>
              <a:t>Rotary statistics show numbers of students attending club events in Tanzania are at a record high, and St Jude’s is leading the way with creating future Rotarians. </a:t>
            </a:r>
          </a:p>
          <a:p>
            <a:endParaRPr lang="en-US" sz="1200" b="1" kern="1200" dirty="0">
              <a:solidFill>
                <a:schemeClr val="tx1"/>
              </a:solidFill>
              <a:effectLst/>
              <a:latin typeface="+mn-lt"/>
              <a:ea typeface="MS PGothic" panose="020B0600070205080204" pitchFamily="34" charset="-128"/>
              <a:cs typeface="ＭＳ Ｐゴシック" charset="0"/>
            </a:endParaRPr>
          </a:p>
          <a:p>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31</a:t>
            </a:fld>
            <a:endParaRPr lang="en-AU" altLang="en-US"/>
          </a:p>
        </p:txBody>
      </p:sp>
    </p:spTree>
    <p:extLst>
      <p:ext uri="{BB962C8B-B14F-4D97-AF65-F5344CB8AC3E}">
        <p14:creationId xmlns:p14="http://schemas.microsoft.com/office/powerpoint/2010/main" val="6556038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St Jude’s students typically place in the top 5% in Tanzania.</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In 2017, St Jude’s Standard 7s placed in the top 1% of all students in Tanzania</a:t>
            </a:r>
            <a:r>
              <a:rPr lang="en-US" baseline="0" dirty="0">
                <a:latin typeface="Arial" panose="020B0604020202020204" pitchFamily="34" charset="0"/>
                <a:ea typeface="Calibri" panose="020F0502020204030204" pitchFamily="34" charset="0"/>
                <a:cs typeface="Arial" panose="020B0604020202020204" pitchFamily="34" charset="0"/>
              </a:rPr>
              <a:t> and</a:t>
            </a:r>
            <a:r>
              <a:rPr lang="en-US" dirty="0">
                <a:latin typeface="Arial" panose="020B0604020202020204" pitchFamily="34" charset="0"/>
                <a:ea typeface="Calibri" panose="020F0502020204030204" pitchFamily="34" charset="0"/>
                <a:cs typeface="Arial" panose="020B0604020202020204" pitchFamily="34" charset="0"/>
              </a:rPr>
              <a:t> Form 6</a:t>
            </a:r>
            <a:r>
              <a:rPr lang="en-US" baseline="0" dirty="0">
                <a:latin typeface="Arial" panose="020B0604020202020204" pitchFamily="34" charset="0"/>
                <a:ea typeface="Calibri" panose="020F0502020204030204" pitchFamily="34" charset="0"/>
                <a:cs typeface="Arial" panose="020B0604020202020204" pitchFamily="34" charset="0"/>
              </a:rPr>
              <a:t> students were in the top 1% in the country for physics.</a:t>
            </a:r>
          </a:p>
          <a:p>
            <a:pPr marL="0" marR="0" indent="0" algn="l" defTabSz="457200" rtl="0" eaLnBrk="0" fontAlgn="base" latinLnBrk="0" hangingPunct="0">
              <a:lnSpc>
                <a:spcPct val="100000"/>
              </a:lnSpc>
              <a:spcBef>
                <a:spcPct val="30000"/>
              </a:spcBef>
              <a:spcAft>
                <a:spcPct val="0"/>
              </a:spcAft>
              <a:buClrTx/>
              <a:buSzTx/>
              <a:buFontTx/>
              <a:buNone/>
              <a:tabLst/>
              <a:defRPr/>
            </a:pPr>
            <a:br>
              <a:rPr lang="en-AU" dirty="0">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ea typeface="Calibri" panose="020F0502020204030204" pitchFamily="34" charset="0"/>
                <a:cs typeface="Arial" panose="020B0604020202020204" pitchFamily="34" charset="0"/>
              </a:rPr>
              <a:t>In 2018 all of our Form 2 students achieved the highest grade and one of our students was the first ranked boy in all of Tanzania!</a:t>
            </a:r>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32</a:t>
            </a:fld>
            <a:endParaRPr lang="en-AU" altLang="en-US"/>
          </a:p>
        </p:txBody>
      </p:sp>
    </p:spTree>
    <p:extLst>
      <p:ext uri="{BB962C8B-B14F-4D97-AF65-F5344CB8AC3E}">
        <p14:creationId xmlns:p14="http://schemas.microsoft.com/office/powerpoint/2010/main" val="73150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The first ever Form 6 class, graduating in 2015, achieved a 100% pass rate, with more than 50% achieving a Distinction average.</a:t>
            </a:r>
            <a:br>
              <a:rPr lang="en-AU" dirty="0">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ea typeface="Calibri" panose="020F0502020204030204" pitchFamily="34" charset="0"/>
                <a:cs typeface="Arial" panose="020B0604020202020204" pitchFamily="34" charset="0"/>
              </a:rPr>
              <a:t>Having successfully completed their schooling through to Form 6 makes them in the minority amongst their peers.</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33</a:t>
            </a:fld>
            <a:endParaRPr lang="en-AU" altLang="en-US"/>
          </a:p>
        </p:txBody>
      </p:sp>
    </p:spTree>
    <p:extLst>
      <p:ext uri="{BB962C8B-B14F-4D97-AF65-F5344CB8AC3E}">
        <p14:creationId xmlns:p14="http://schemas.microsoft.com/office/powerpoint/2010/main" val="224526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St Jude’s mission is to give bright, poor Tanzanian students a 100% free, quality education; able to lead their family, community and country with respect, responsibility, honesty and kindness to growth and prosperity. </a:t>
            </a:r>
            <a:r>
              <a:rPr lang="en-US" sz="1200" kern="1200" dirty="0">
                <a:solidFill>
                  <a:schemeClr val="tx1"/>
                </a:solidFill>
                <a:effectLst/>
                <a:latin typeface="+mn-lt"/>
                <a:ea typeface="MS PGothic" panose="020B0600070205080204" pitchFamily="34" charset="-128"/>
                <a:cs typeface="ＭＳ Ｐゴシック" charset="0"/>
              </a:rPr>
              <a:t>The school strives for academic and moral excellence as they create community-focused leaders who challenge the status quo and find solutions to drive change for their families and the 45 million Tanzanians living in poverty. </a:t>
            </a:r>
            <a:r>
              <a:rPr lang="en-US" dirty="0">
                <a:latin typeface="Arial" panose="020B0604020202020204" pitchFamily="34" charset="0"/>
                <a:cs typeface="Arial" panose="020B0604020202020204" pitchFamily="34" charset="0"/>
              </a:rPr>
              <a:t>These students will one day help address the serious shortage of qualified professionals in their country.</a:t>
            </a:r>
            <a:endParaRPr lang="en-US" sz="1200" kern="1200" dirty="0">
              <a:solidFill>
                <a:schemeClr val="tx1"/>
              </a:solidFill>
              <a:effectLst/>
              <a:latin typeface="+mn-lt"/>
              <a:ea typeface="MS PGothic" panose="020B0600070205080204" pitchFamily="34" charset="-128"/>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br>
              <a:rPr lang="en-AU" dirty="0">
                <a:latin typeface="Arial" panose="020B0604020202020204" pitchFamily="34" charset="0"/>
                <a:cs typeface="Arial" panose="020B0604020202020204" pitchFamily="34" charset="0"/>
              </a:rPr>
            </a:b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a:t>
            </a:fld>
            <a:endParaRPr lang="en-AU" altLang="en-US"/>
          </a:p>
        </p:txBody>
      </p:sp>
    </p:spTree>
    <p:extLst>
      <p:ext uri="{BB962C8B-B14F-4D97-AF65-F5344CB8AC3E}">
        <p14:creationId xmlns:p14="http://schemas.microsoft.com/office/powerpoint/2010/main" val="3820205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class of 2019 ranked </a:t>
            </a:r>
            <a:r>
              <a:rPr lang="en-US" sz="1200" b="0" i="0" u="none" strike="noStrike" kern="1200" dirty="0">
                <a:solidFill>
                  <a:schemeClr val="tx1"/>
                </a:solidFill>
                <a:effectLst/>
                <a:latin typeface="+mn-lt"/>
                <a:ea typeface="MS PGothic" panose="020B0600070205080204" pitchFamily="34" charset="-128"/>
                <a:cs typeface="ＭＳ Ｐゴシック" charset="0"/>
              </a:rPr>
              <a:t>1</a:t>
            </a:r>
            <a:r>
              <a:rPr lang="en-US" sz="1200" b="0" i="0" u="none" strike="noStrike" kern="1200" baseline="30000" dirty="0">
                <a:solidFill>
                  <a:schemeClr val="tx1"/>
                </a:solidFill>
                <a:effectLst/>
                <a:latin typeface="+mn-lt"/>
                <a:ea typeface="MS PGothic" panose="020B0600070205080204" pitchFamily="34" charset="-128"/>
                <a:cs typeface="ＭＳ Ｐゴシック" charset="0"/>
              </a:rPr>
              <a:t>st</a:t>
            </a:r>
            <a:r>
              <a:rPr lang="en-US" sz="1200" b="0" i="0" u="none" strike="noStrike" kern="1200" dirty="0">
                <a:solidFill>
                  <a:schemeClr val="tx1"/>
                </a:solidFill>
                <a:effectLst/>
                <a:latin typeface="+mn-lt"/>
                <a:ea typeface="MS PGothic" panose="020B0600070205080204" pitchFamily="34" charset="-128"/>
                <a:cs typeface="ＭＳ Ｐゴシック" charset="0"/>
              </a:rPr>
              <a:t> in Advance Mathematics in Tanzania which is a huge achievement for these students. Overall the class placed St Jude’s 4</a:t>
            </a:r>
            <a:r>
              <a:rPr lang="en-US" sz="1200" b="0" i="0" u="none" strike="noStrike" kern="1200" baseline="30000" dirty="0">
                <a:solidFill>
                  <a:schemeClr val="tx1"/>
                </a:solidFill>
                <a:effectLst/>
                <a:latin typeface="+mn-lt"/>
                <a:ea typeface="MS PGothic" panose="020B0600070205080204" pitchFamily="34" charset="-128"/>
                <a:cs typeface="ＭＳ Ｐゴシック" charset="0"/>
              </a:rPr>
              <a:t>th</a:t>
            </a:r>
            <a:r>
              <a:rPr lang="en-US" sz="1200" b="0" i="0" u="none" strike="noStrike" kern="1200" dirty="0">
                <a:solidFill>
                  <a:schemeClr val="tx1"/>
                </a:solidFill>
                <a:effectLst/>
                <a:latin typeface="+mn-lt"/>
                <a:ea typeface="MS PGothic" panose="020B0600070205080204" pitchFamily="34" charset="-128"/>
                <a:cs typeface="ＭＳ Ｐゴシック" charset="0"/>
              </a:rPr>
              <a:t> in the Region and 65</a:t>
            </a:r>
            <a:r>
              <a:rPr lang="en-US" sz="1200" b="0" i="0" u="none" strike="noStrike" kern="1200" baseline="30000" dirty="0">
                <a:solidFill>
                  <a:schemeClr val="tx1"/>
                </a:solidFill>
                <a:effectLst/>
                <a:latin typeface="+mn-lt"/>
                <a:ea typeface="MS PGothic" panose="020B0600070205080204" pitchFamily="34" charset="-128"/>
                <a:cs typeface="ＭＳ Ｐゴシック" charset="0"/>
              </a:rPr>
              <a:t>th</a:t>
            </a:r>
            <a:r>
              <a:rPr lang="en-US" sz="1200" b="0" i="0" u="none" strike="noStrike" kern="1200" dirty="0">
                <a:solidFill>
                  <a:schemeClr val="tx1"/>
                </a:solidFill>
                <a:effectLst/>
                <a:latin typeface="+mn-lt"/>
                <a:ea typeface="MS PGothic" panose="020B0600070205080204" pitchFamily="34" charset="-128"/>
                <a:cs typeface="ＭＳ Ｐゴシック" charset="0"/>
              </a:rPr>
              <a:t> in the Country. </a:t>
            </a:r>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34</a:t>
            </a:fld>
            <a:endParaRPr lang="en-AU" altLang="en-US"/>
          </a:p>
        </p:txBody>
      </p:sp>
    </p:spTree>
    <p:extLst>
      <p:ext uri="{BB962C8B-B14F-4D97-AF65-F5344CB8AC3E}">
        <p14:creationId xmlns:p14="http://schemas.microsoft.com/office/powerpoint/2010/main" val="36016478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S PGothic" panose="020B0600070205080204" pitchFamily="34" charset="-128"/>
                <a:cs typeface="ＭＳ Ｐゴシック" charset="0"/>
              </a:rPr>
              <a:t>The first year out of school, for those who choose to participate, can be spent giving back to the local community; this is followed by higher education. Both the Community Service Year and the Tertiary Program are run by the Beyond St Jude’s team at The School of St Jude. </a:t>
            </a:r>
            <a:endParaRPr lang="en-US" sz="1200" kern="1200" dirty="0">
              <a:solidFill>
                <a:schemeClr val="tx1"/>
              </a:solidFill>
              <a:effectLst/>
              <a:latin typeface="+mn-lt"/>
              <a:ea typeface="MS PGothic" panose="020B0600070205080204" pitchFamily="34" charset="-128"/>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br>
              <a:rPr lang="en-US" dirty="0">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ea typeface="Calibri" panose="020F0502020204030204" pitchFamily="34" charset="0"/>
                <a:cs typeface="Arial" panose="020B0604020202020204" pitchFamily="34" charset="0"/>
              </a:rPr>
              <a:t>83% of students in the 2019 graduating class elected to participate as a way of giving back to their communities.</a:t>
            </a:r>
            <a:endParaRPr lang="en-AU" dirty="0"/>
          </a:p>
          <a:p>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35</a:t>
            </a:fld>
            <a:endParaRPr lang="en-AU" altLang="en-US"/>
          </a:p>
        </p:txBody>
      </p:sp>
    </p:spTree>
    <p:extLst>
      <p:ext uri="{BB962C8B-B14F-4D97-AF65-F5344CB8AC3E}">
        <p14:creationId xmlns:p14="http://schemas.microsoft.com/office/powerpoint/2010/main" val="1298426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Through the Community Service Year program, graduates contribute to their communities, volunteering as much-needed teachers in the under-resourced, under-staffed government schools, sharing the knowledge they gained from their St Jude’s education.</a:t>
            </a:r>
            <a:r>
              <a:rPr lang="en-AU" dirty="0">
                <a:latin typeface="Arial" panose="020B0604020202020204" pitchFamily="34" charset="0"/>
                <a:ea typeface="Calibri" panose="020F0502020204030204" pitchFamily="34" charset="0"/>
                <a:cs typeface="Arial" panose="020B0604020202020204" pitchFamily="34" charset="0"/>
              </a:rPr>
              <a:t> Over 60,000 students in the community have been taught by graduates since the program’s inception in 2015.</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36</a:t>
            </a:fld>
            <a:endParaRPr lang="en-AU" altLang="en-US"/>
          </a:p>
        </p:txBody>
      </p:sp>
    </p:spTree>
    <p:extLst>
      <p:ext uri="{BB962C8B-B14F-4D97-AF65-F5344CB8AC3E}">
        <p14:creationId xmlns:p14="http://schemas.microsoft.com/office/powerpoint/2010/main" val="3861705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Students of St Jude’s have attained international awards and graduates have secured scholarships to universities all over the world with some currently studying in the United States, Uganda, Russia, Rwanda, Kenya, Mauritius and Zimbabwe. Graduates</a:t>
            </a:r>
            <a:r>
              <a:rPr lang="en-US" baseline="0" dirty="0">
                <a:latin typeface="Arial" panose="020B0604020202020204" pitchFamily="34" charset="0"/>
                <a:ea typeface="Calibri" panose="020F0502020204030204" pitchFamily="34" charset="0"/>
                <a:cs typeface="Arial" panose="020B0604020202020204" pitchFamily="34" charset="0"/>
              </a:rPr>
              <a:t> not securing scholarships offered by international universities are supported through higher education within East Africa. The Beyond St Jude’s program is currently supporting over 196 scholars to do this.</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37</a:t>
            </a:fld>
            <a:endParaRPr lang="en-AU" altLang="en-US"/>
          </a:p>
        </p:txBody>
      </p:sp>
    </p:spTree>
    <p:extLst>
      <p:ext uri="{BB962C8B-B14F-4D97-AF65-F5344CB8AC3E}">
        <p14:creationId xmlns:p14="http://schemas.microsoft.com/office/powerpoint/2010/main" val="1445868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S PGothic" panose="020B0600070205080204" pitchFamily="34" charset="-128"/>
                <a:cs typeface="ＭＳ Ｐゴシック" charset="0"/>
              </a:rPr>
              <a:t>The St Jude’s scholars are now pursuing a wide variety of degrees since completing their community service, ranging from Medicine to Agriculture as part of the Beyond St Jude’s program. And in 2019, we had 24 of the first tertiary graduates supported by the Beyond St Jude’s program, completing their educational journeys at universities across Dar </a:t>
            </a:r>
            <a:r>
              <a:rPr lang="en-GB" sz="1200" kern="1200" dirty="0" err="1">
                <a:solidFill>
                  <a:schemeClr val="tx1"/>
                </a:solidFill>
                <a:effectLst/>
                <a:latin typeface="+mn-lt"/>
                <a:ea typeface="MS PGothic" panose="020B0600070205080204" pitchFamily="34" charset="-128"/>
                <a:cs typeface="ＭＳ Ｐゴシック" charset="0"/>
              </a:rPr>
              <a:t>Es</a:t>
            </a:r>
            <a:r>
              <a:rPr lang="en-GB" sz="1200" kern="1200" dirty="0">
                <a:solidFill>
                  <a:schemeClr val="tx1"/>
                </a:solidFill>
                <a:effectLst/>
                <a:latin typeface="+mn-lt"/>
                <a:ea typeface="MS PGothic" panose="020B0600070205080204" pitchFamily="34" charset="-128"/>
                <a:cs typeface="ＭＳ Ｐゴシック" charset="0"/>
              </a:rPr>
              <a:t> Salaam, Arusha and Morogoro.</a:t>
            </a:r>
            <a:endParaRPr lang="en-AU" dirty="0"/>
          </a:p>
        </p:txBody>
      </p:sp>
      <p:sp>
        <p:nvSpPr>
          <p:cNvPr id="4" name="Slide Number Placeholder 3"/>
          <p:cNvSpPr>
            <a:spLocks noGrp="1"/>
          </p:cNvSpPr>
          <p:nvPr>
            <p:ph type="sldNum" sz="quarter" idx="5"/>
          </p:nvPr>
        </p:nvSpPr>
        <p:spPr/>
        <p:txBody>
          <a:bodyPr/>
          <a:lstStyle/>
          <a:p>
            <a:fld id="{76EE4DDE-7D07-4902-869C-366BBD175D8E}" type="slidenum">
              <a:rPr lang="en-AU" altLang="en-US" smtClean="0"/>
              <a:pPr/>
              <a:t>38</a:t>
            </a:fld>
            <a:endParaRPr lang="en-AU" altLang="en-US"/>
          </a:p>
        </p:txBody>
      </p:sp>
    </p:spTree>
    <p:extLst>
      <p:ext uri="{BB962C8B-B14F-4D97-AF65-F5344CB8AC3E}">
        <p14:creationId xmlns:p14="http://schemas.microsoft.com/office/powerpoint/2010/main" val="537817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AU" dirty="0">
                <a:latin typeface="Arial" panose="020B0604020202020204" pitchFamily="34" charset="0"/>
                <a:ea typeface="Calibri" panose="020F0502020204030204" pitchFamily="34" charset="0"/>
                <a:cs typeface="Arial" panose="020B0604020202020204" pitchFamily="34" charset="0"/>
              </a:rPr>
              <a:t>The School of St Jude is dependent on the generosity of others. There are many ways that you can help ensure they can continue to provide an</a:t>
            </a:r>
            <a:r>
              <a:rPr lang="en-AU" baseline="0" dirty="0">
                <a:latin typeface="Arial" panose="020B0604020202020204" pitchFamily="34" charset="0"/>
                <a:ea typeface="Calibri" panose="020F0502020204030204" pitchFamily="34" charset="0"/>
                <a:cs typeface="Arial" panose="020B0604020202020204" pitchFamily="34" charset="0"/>
              </a:rPr>
              <a:t> exceptional education and a </a:t>
            </a:r>
            <a:r>
              <a:rPr lang="en-AU" dirty="0">
                <a:latin typeface="Arial" panose="020B0604020202020204" pitchFamily="34" charset="0"/>
                <a:ea typeface="Calibri" panose="020F0502020204030204" pitchFamily="34" charset="0"/>
                <a:cs typeface="Arial" panose="020B0604020202020204" pitchFamily="34" charset="0"/>
              </a:rPr>
              <a:t>higher standard of living for their</a:t>
            </a:r>
            <a:r>
              <a:rPr lang="en-AU" baseline="0" dirty="0">
                <a:latin typeface="Arial" panose="020B0604020202020204" pitchFamily="34" charset="0"/>
                <a:ea typeface="Calibri" panose="020F0502020204030204" pitchFamily="34" charset="0"/>
                <a:cs typeface="Arial" panose="020B0604020202020204" pitchFamily="34" charset="0"/>
              </a:rPr>
              <a:t> </a:t>
            </a:r>
            <a:r>
              <a:rPr lang="en-AU" dirty="0">
                <a:latin typeface="Arial" panose="020B0604020202020204" pitchFamily="34" charset="0"/>
                <a:ea typeface="Calibri" panose="020F0502020204030204" pitchFamily="34" charset="0"/>
                <a:cs typeface="Arial" panose="020B0604020202020204" pitchFamily="34" charset="0"/>
              </a:rPr>
              <a:t>students and</a:t>
            </a:r>
            <a:r>
              <a:rPr lang="en-AU" baseline="0" dirty="0">
                <a:latin typeface="Arial" panose="020B0604020202020204" pitchFamily="34" charset="0"/>
                <a:ea typeface="Calibri" panose="020F0502020204030204" pitchFamily="34" charset="0"/>
                <a:cs typeface="Arial" panose="020B0604020202020204" pitchFamily="34" charset="0"/>
              </a:rPr>
              <a:t> families</a:t>
            </a:r>
            <a:r>
              <a:rPr lang="en-AU" dirty="0">
                <a:latin typeface="Arial" panose="020B0604020202020204" pitchFamily="34" charset="0"/>
                <a:ea typeface="Calibri" panose="020F0502020204030204" pitchFamily="34" charset="0"/>
                <a:cs typeface="Arial" panose="020B0604020202020204" pitchFamily="34" charset="0"/>
              </a:rPr>
              <a:t>. </a:t>
            </a:r>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39</a:t>
            </a:fld>
            <a:endParaRPr lang="en-AU" altLang="en-US"/>
          </a:p>
        </p:txBody>
      </p:sp>
    </p:spTree>
    <p:extLst>
      <p:ext uri="{BB962C8B-B14F-4D97-AF65-F5344CB8AC3E}">
        <p14:creationId xmlns:p14="http://schemas.microsoft.com/office/powerpoint/2010/main" val="2016226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St Jude’s has a range of sponsorship packages,</a:t>
            </a:r>
            <a:r>
              <a:rPr lang="en-US" baseline="0" dirty="0">
                <a:latin typeface="Arial" panose="020B0604020202020204" pitchFamily="34" charset="0"/>
                <a:ea typeface="Calibri" panose="020F0502020204030204" pitchFamily="34" charset="0"/>
                <a:cs typeface="Arial" panose="020B0604020202020204" pitchFamily="34" charset="0"/>
              </a:rPr>
              <a:t> from sponsoring one student’s entire academic scholarship to covering the costs of half or part of it.</a:t>
            </a:r>
            <a:br>
              <a:rPr lang="en-US" dirty="0">
                <a:latin typeface="Arial" panose="020B0604020202020204" pitchFamily="34" charset="0"/>
                <a:ea typeface="Calibri" panose="020F0502020204030204" pitchFamily="34" charset="0"/>
                <a:cs typeface="Arial" panose="020B0604020202020204" pitchFamily="34" charset="0"/>
              </a:rPr>
            </a:br>
            <a:r>
              <a:rPr lang="en-US" dirty="0">
                <a:latin typeface="Arial" panose="020B0604020202020204" pitchFamily="34" charset="0"/>
                <a:ea typeface="Calibri" panose="020F0502020204030204" pitchFamily="34" charset="0"/>
                <a:cs typeface="Arial" panose="020B0604020202020204" pitchFamily="34" charset="0"/>
              </a:rPr>
              <a:t>Most importantly,</a:t>
            </a:r>
            <a:r>
              <a:rPr lang="en-US" baseline="0" dirty="0">
                <a:latin typeface="Arial" panose="020B0604020202020204" pitchFamily="34" charset="0"/>
                <a:ea typeface="Calibri" panose="020F0502020204030204" pitchFamily="34" charset="0"/>
                <a:cs typeface="Arial" panose="020B0604020202020204" pitchFamily="34" charset="0"/>
              </a:rPr>
              <a:t> all of the students attend on full scholarships which pays for their teachers, books, resources, transport, uniforms, meals and everything else an ambitious young person needs to thrive. </a:t>
            </a:r>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40</a:t>
            </a:fld>
            <a:endParaRPr lang="en-AU" altLang="en-US"/>
          </a:p>
        </p:txBody>
      </p:sp>
    </p:spTree>
    <p:extLst>
      <p:ext uri="{BB962C8B-B14F-4D97-AF65-F5344CB8AC3E}">
        <p14:creationId xmlns:p14="http://schemas.microsoft.com/office/powerpoint/2010/main" val="17164516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Make a general donation of any amount which will help to cover the</a:t>
            </a:r>
            <a:r>
              <a:rPr lang="en-US" baseline="0" dirty="0">
                <a:latin typeface="Arial" panose="020B0604020202020204" pitchFamily="34" charset="0"/>
                <a:ea typeface="Calibri" panose="020F0502020204030204" pitchFamily="34" charset="0"/>
                <a:cs typeface="Arial" panose="020B0604020202020204" pitchFamily="34" charset="0"/>
              </a:rPr>
              <a:t> school’s</a:t>
            </a:r>
            <a:r>
              <a:rPr lang="en-US" dirty="0">
                <a:latin typeface="Arial" panose="020B0604020202020204" pitchFamily="34" charset="0"/>
                <a:ea typeface="Calibri" panose="020F0502020204030204" pitchFamily="34" charset="0"/>
                <a:cs typeface="Arial" panose="020B0604020202020204" pitchFamily="34" charset="0"/>
              </a:rPr>
              <a:t> ongoing costs, including filling the gaps in any scholarships</a:t>
            </a:r>
            <a:r>
              <a:rPr lang="en-US" baseline="0" dirty="0">
                <a:latin typeface="Arial" panose="020B0604020202020204" pitchFamily="34" charset="0"/>
                <a:ea typeface="Calibri" panose="020F0502020204030204" pitchFamily="34" charset="0"/>
                <a:cs typeface="Arial" panose="020B0604020202020204" pitchFamily="34" charset="0"/>
              </a:rPr>
              <a:t> that aren’t fully sponsored or new students who are waiting to secure sponsors</a:t>
            </a:r>
            <a:r>
              <a:rPr lang="en-US" dirty="0">
                <a:latin typeface="Arial" panose="020B0604020202020204" pitchFamily="34" charset="0"/>
                <a:ea typeface="Calibri" panose="020F0502020204030204" pitchFamily="34" charset="0"/>
                <a:cs typeface="Arial" panose="020B0604020202020204" pitchFamily="34" charset="0"/>
              </a:rPr>
              <a:t>.</a:t>
            </a:r>
            <a:endParaRPr lang="en-AU"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41</a:t>
            </a:fld>
            <a:endParaRPr lang="en-AU" altLang="en-US"/>
          </a:p>
        </p:txBody>
      </p:sp>
    </p:spTree>
    <p:extLst>
      <p:ext uri="{BB962C8B-B14F-4D97-AF65-F5344CB8AC3E}">
        <p14:creationId xmlns:p14="http://schemas.microsoft.com/office/powerpoint/2010/main" val="424384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dirty="0">
                <a:latin typeface="Arial" panose="020B0604020202020204" pitchFamily="34" charset="0"/>
                <a:ea typeface="Calibri" panose="020F0502020204030204" pitchFamily="34" charset="0"/>
                <a:cs typeface="Arial" panose="020B0604020202020204" pitchFamily="34" charset="0"/>
              </a:rPr>
              <a:t>Download a fundraising kit from</a:t>
            </a:r>
            <a:r>
              <a:rPr lang="en-AU" baseline="0" dirty="0">
                <a:latin typeface="Arial" panose="020B0604020202020204" pitchFamily="34" charset="0"/>
                <a:ea typeface="Calibri" panose="020F0502020204030204" pitchFamily="34" charset="0"/>
                <a:cs typeface="Arial" panose="020B0604020202020204" pitchFamily="34" charset="0"/>
              </a:rPr>
              <a:t> the</a:t>
            </a:r>
            <a:r>
              <a:rPr lang="en-AU" dirty="0">
                <a:latin typeface="Arial" panose="020B0604020202020204" pitchFamily="34" charset="0"/>
                <a:ea typeface="Calibri" panose="020F0502020204030204" pitchFamily="34" charset="0"/>
                <a:cs typeface="Arial" panose="020B0604020202020204" pitchFamily="34" charset="0"/>
              </a:rPr>
              <a:t> website and receive support from the Donor Relations team in your efforts.</a:t>
            </a:r>
            <a:endParaRPr lang="en-US" dirty="0">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42</a:t>
            </a:fld>
            <a:endParaRPr lang="en-AU" altLang="en-US"/>
          </a:p>
        </p:txBody>
      </p:sp>
    </p:spTree>
    <p:extLst>
      <p:ext uri="{BB962C8B-B14F-4D97-AF65-F5344CB8AC3E}">
        <p14:creationId xmlns:p14="http://schemas.microsoft.com/office/powerpoint/2010/main" val="1546588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AU" dirty="0">
                <a:latin typeface="Arial" panose="020B0604020202020204" pitchFamily="34" charset="0"/>
                <a:ea typeface="Calibri" panose="020F0502020204030204" pitchFamily="34" charset="0"/>
                <a:cs typeface="Arial" panose="020B0604020202020204" pitchFamily="34" charset="0"/>
              </a:rPr>
              <a:t>Follow us and share the</a:t>
            </a:r>
            <a:r>
              <a:rPr lang="en-AU" baseline="0" dirty="0">
                <a:latin typeface="Arial" panose="020B0604020202020204" pitchFamily="34" charset="0"/>
                <a:ea typeface="Calibri" panose="020F0502020204030204" pitchFamily="34" charset="0"/>
                <a:cs typeface="Arial" panose="020B0604020202020204" pitchFamily="34" charset="0"/>
              </a:rPr>
              <a:t> St Jude’s </a:t>
            </a:r>
            <a:r>
              <a:rPr lang="en-AU" dirty="0">
                <a:latin typeface="Arial" panose="020B0604020202020204" pitchFamily="34" charset="0"/>
                <a:ea typeface="Calibri" panose="020F0502020204030204" pitchFamily="34" charset="0"/>
                <a:cs typeface="Arial" panose="020B0604020202020204" pitchFamily="34" charset="0"/>
              </a:rPr>
              <a:t>story through Facebook, Instagram, </a:t>
            </a:r>
            <a:r>
              <a:rPr lang="en-AU" dirty="0" err="1">
                <a:latin typeface="Arial" panose="020B0604020202020204" pitchFamily="34" charset="0"/>
                <a:ea typeface="Calibri" panose="020F0502020204030204" pitchFamily="34" charset="0"/>
                <a:cs typeface="Arial" panose="020B0604020202020204" pitchFamily="34" charset="0"/>
              </a:rPr>
              <a:t>Youtube</a:t>
            </a:r>
            <a:r>
              <a:rPr lang="en-AU" dirty="0">
                <a:latin typeface="Arial" panose="020B0604020202020204" pitchFamily="34" charset="0"/>
                <a:ea typeface="Calibri" panose="020F0502020204030204" pitchFamily="34" charset="0"/>
                <a:cs typeface="Arial" panose="020B0604020202020204" pitchFamily="34" charset="0"/>
              </a:rPr>
              <a:t>, LinkedIn and Twitter.</a:t>
            </a:r>
            <a:endParaRPr lang="en-US" dirty="0">
              <a:latin typeface="Arial" panose="020B0604020202020204" pitchFamily="34" charset="0"/>
              <a:ea typeface="Calibri" panose="020F0502020204030204" pitchFamily="34" charset="0"/>
              <a:cs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43</a:t>
            </a:fld>
            <a:endParaRPr lang="en-AU" altLang="en-US"/>
          </a:p>
        </p:txBody>
      </p:sp>
    </p:spTree>
    <p:extLst>
      <p:ext uri="{BB962C8B-B14F-4D97-AF65-F5344CB8AC3E}">
        <p14:creationId xmlns:p14="http://schemas.microsoft.com/office/powerpoint/2010/main" val="158316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 adult in Tanzania will have</a:t>
            </a:r>
            <a:r>
              <a:rPr lang="en-US" baseline="0" dirty="0">
                <a:latin typeface="Arial" panose="020B0604020202020204" pitchFamily="34" charset="0"/>
                <a:cs typeface="Arial" panose="020B0604020202020204" pitchFamily="34" charset="0"/>
              </a:rPr>
              <a:t> averaged less than six years of schooling compared with the 12-15 years achieved by people in most Western countries. 74% of Tanzanian students not enrolled in secondary school and 97% not enrolled in higher education. </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4</a:t>
            </a:fld>
            <a:endParaRPr lang="en-AU" altLang="en-US"/>
          </a:p>
        </p:txBody>
      </p:sp>
    </p:spTree>
    <p:extLst>
      <p:ext uri="{BB962C8B-B14F-4D97-AF65-F5344CB8AC3E}">
        <p14:creationId xmlns:p14="http://schemas.microsoft.com/office/powerpoint/2010/main" val="1524208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Calibri" panose="020F0502020204030204" pitchFamily="34" charset="0"/>
                <a:cs typeface="Arial" panose="020B0604020202020204" pitchFamily="34" charset="0"/>
              </a:rPr>
              <a:t>There is lots more to see and do in Tanzania. Enjoy numerous national parks, including the world-famous Serengeti, filled with African wildlife. Experience the rich </a:t>
            </a:r>
            <a:r>
              <a:rPr lang="en-US" dirty="0" err="1">
                <a:latin typeface="Arial" panose="020B0604020202020204" pitchFamily="34" charset="0"/>
                <a:ea typeface="Calibri" panose="020F0502020204030204" pitchFamily="34" charset="0"/>
                <a:cs typeface="Arial" panose="020B0604020202020204" pitchFamily="34" charset="0"/>
              </a:rPr>
              <a:t>Maasai</a:t>
            </a:r>
            <a:r>
              <a:rPr lang="en-US" dirty="0">
                <a:latin typeface="Arial" panose="020B0604020202020204" pitchFamily="34" charset="0"/>
                <a:ea typeface="Calibri" panose="020F0502020204030204" pitchFamily="34" charset="0"/>
                <a:cs typeface="Arial" panose="020B0604020202020204" pitchFamily="34" charset="0"/>
              </a:rPr>
              <a:t> culture or attempt to scale Mount Kilimanjaro, Africa’s highest peak!</a:t>
            </a:r>
          </a:p>
          <a:p>
            <a:r>
              <a:rPr lang="en-US" dirty="0">
                <a:latin typeface="Arial" panose="020B0604020202020204" pitchFamily="34" charset="0"/>
                <a:ea typeface="Calibri" panose="020F0502020204030204" pitchFamily="34" charset="0"/>
                <a:cs typeface="Arial" panose="020B0604020202020204" pitchFamily="34" charset="0"/>
              </a:rPr>
              <a:t>Make a visit at the same time and see for yourself how St Jude’s is changing lives by fighting poverty through education. </a:t>
            </a:r>
            <a:endParaRPr lang="en-AU" dirty="0">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44</a:t>
            </a:fld>
            <a:endParaRPr lang="en-AU" altLang="en-US"/>
          </a:p>
        </p:txBody>
      </p:sp>
    </p:spTree>
    <p:extLst>
      <p:ext uri="{BB962C8B-B14F-4D97-AF65-F5344CB8AC3E}">
        <p14:creationId xmlns:p14="http://schemas.microsoft.com/office/powerpoint/2010/main" val="3261287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Despite </a:t>
            </a:r>
            <a:r>
              <a:rPr lang="en-US" dirty="0">
                <a:latin typeface="Arial" panose="020B0604020202020204" pitchFamily="34" charset="0"/>
                <a:cs typeface="Arial" panose="020B0604020202020204" pitchFamily="34" charset="0"/>
              </a:rPr>
              <a:t>87% of primary school aged Tanzanian children (aged 7-13) enrolling in school</a:t>
            </a:r>
            <a:r>
              <a:rPr lang="en-US" baseline="0" dirty="0">
                <a:latin typeface="Arial" panose="020B0604020202020204" pitchFamily="34" charset="0"/>
                <a:cs typeface="Arial" panose="020B0604020202020204" pitchFamily="34" charset="0"/>
              </a:rPr>
              <a:t>, the under-resourced and under-staffed education system in Tanzania means that the majority of primary school students will not pass their national primary leavers exam and won’t be eligible to continue their education. </a:t>
            </a:r>
            <a:r>
              <a:rPr lang="en-US" dirty="0">
                <a:latin typeface="Arial" panose="020B0604020202020204" pitchFamily="34" charset="0"/>
                <a:cs typeface="Arial" panose="020B0604020202020204" pitchFamily="34" charset="0"/>
              </a:rPr>
              <a:t>Only 3% will end up making it through to complete a tertiary education. </a:t>
            </a:r>
            <a:endParaRPr lang="en-AU" dirty="0">
              <a:latin typeface="Arial" panose="020B0604020202020204" pitchFamily="34" charset="0"/>
              <a:cs typeface="Arial" panose="020B0604020202020204" pitchFamily="34" charset="0"/>
            </a:endParaRPr>
          </a:p>
          <a:p>
            <a:endParaRPr lang="en-AU" dirty="0"/>
          </a:p>
        </p:txBody>
      </p:sp>
      <p:sp>
        <p:nvSpPr>
          <p:cNvPr id="4" name="Slide Number Placeholder 3"/>
          <p:cNvSpPr>
            <a:spLocks noGrp="1"/>
          </p:cNvSpPr>
          <p:nvPr>
            <p:ph type="sldNum" sz="quarter" idx="10"/>
          </p:nvPr>
        </p:nvSpPr>
        <p:spPr/>
        <p:txBody>
          <a:bodyPr/>
          <a:lstStyle/>
          <a:p>
            <a:fld id="{09548C5B-5B31-416A-8616-BE6D285C3F06}" type="slidenum">
              <a:rPr lang="en-AU" altLang="en-US" smtClean="0"/>
              <a:pPr/>
              <a:t>5</a:t>
            </a:fld>
            <a:endParaRPr lang="en-AU" altLang="en-US"/>
          </a:p>
        </p:txBody>
      </p:sp>
    </p:spTree>
    <p:extLst>
      <p:ext uri="{BB962C8B-B14F-4D97-AF65-F5344CB8AC3E}">
        <p14:creationId xmlns:p14="http://schemas.microsoft.com/office/powerpoint/2010/main" val="2053830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So it’s no surprise that each year thousands of students want to attend St Jude’s but we don’t have room for all of them.</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6</a:t>
            </a:fld>
            <a:endParaRPr lang="en-AU" altLang="en-US"/>
          </a:p>
        </p:txBody>
      </p:sp>
    </p:spTree>
    <p:extLst>
      <p:ext uri="{BB962C8B-B14F-4D97-AF65-F5344CB8AC3E}">
        <p14:creationId xmlns:p14="http://schemas.microsoft.com/office/powerpoint/2010/main" val="275908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Each year, over 3,000 candidates from government schools in the region</a:t>
            </a:r>
            <a:r>
              <a:rPr lang="en-US" baseline="0" dirty="0">
                <a:latin typeface="Arial" panose="020B0604020202020204" pitchFamily="34" charset="0"/>
                <a:cs typeface="Arial" panose="020B0604020202020204" pitchFamily="34" charset="0"/>
              </a:rPr>
              <a:t> are invited to attend the selection process where up to 150 places are available across Standard 1, Form 1 and Form 5.</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They complete a series of tests with the youngest needing to show an enthusiasm for learning and some proficiency in Swahili, and the older students completing tests in </a:t>
            </a:r>
            <a:r>
              <a:rPr lang="en-US" baseline="0" dirty="0" err="1">
                <a:latin typeface="Arial" panose="020B0604020202020204" pitchFamily="34" charset="0"/>
                <a:cs typeface="Arial" panose="020B0604020202020204" pitchFamily="34" charset="0"/>
              </a:rPr>
              <a:t>maths</a:t>
            </a:r>
            <a:r>
              <a:rPr lang="en-US" baseline="0" dirty="0">
                <a:latin typeface="Arial" panose="020B0604020202020204" pitchFamily="34" charset="0"/>
                <a:cs typeface="Arial" panose="020B0604020202020204" pitchFamily="34" charset="0"/>
              </a:rPr>
              <a:t>, science and English.</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latin typeface="Arial" panose="020B0604020202020204" pitchFamily="34" charset="0"/>
                <a:cs typeface="Arial" panose="020B0604020202020204" pitchFamily="34" charset="0"/>
              </a:rPr>
              <a:t>They will have needed to have placed in the top 10% of their government school classes to be invited to the selection day. </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7</a:t>
            </a:fld>
            <a:endParaRPr lang="en-AU" altLang="en-US"/>
          </a:p>
        </p:txBody>
      </p:sp>
    </p:spTree>
    <p:extLst>
      <p:ext uri="{BB962C8B-B14F-4D97-AF65-F5344CB8AC3E}">
        <p14:creationId xmlns:p14="http://schemas.microsoft.com/office/powerpoint/2010/main" val="240627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They must also be from disadvantaged backgrounds. Every student undergoes a poverty assessment to determine their need, meaning that they are from some of the poorest families in and around the Arusha region</a:t>
            </a:r>
            <a:r>
              <a:rPr lang="en-US" baseline="0" dirty="0">
                <a:latin typeface="Arial" panose="020B0604020202020204" pitchFamily="34" charset="0"/>
                <a:cs typeface="Arial" panose="020B0604020202020204" pitchFamily="34" charset="0"/>
              </a:rPr>
              <a:t> and truly deserving of a place at St Jude’s.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10</a:t>
            </a:fld>
            <a:endParaRPr lang="en-AU" altLang="en-US"/>
          </a:p>
        </p:txBody>
      </p:sp>
    </p:spTree>
    <p:extLst>
      <p:ext uri="{BB962C8B-B14F-4D97-AF65-F5344CB8AC3E}">
        <p14:creationId xmlns:p14="http://schemas.microsoft.com/office/powerpoint/2010/main" val="34797457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Calibri" panose="020F0502020204030204" pitchFamily="34" charset="0"/>
                <a:cs typeface="Arial" panose="020B0604020202020204" pitchFamily="34" charset="0"/>
              </a:rPr>
              <a:t>For the new students chosen each year, the hard work pays off on Uniform Day when they receive their brand new shirts, trousers, ties, socks, shoes and dresses. For many of them it’s the first time they’ve ever owned a new item of clothing! </a:t>
            </a:r>
            <a:endParaRPr lang="en-AU" dirty="0"/>
          </a:p>
          <a:p>
            <a:endParaRPr lang="en-AU" dirty="0"/>
          </a:p>
        </p:txBody>
      </p:sp>
      <p:sp>
        <p:nvSpPr>
          <p:cNvPr id="4" name="Slide Number Placeholder 3"/>
          <p:cNvSpPr>
            <a:spLocks noGrp="1"/>
          </p:cNvSpPr>
          <p:nvPr>
            <p:ph type="sldNum" sz="quarter" idx="10"/>
          </p:nvPr>
        </p:nvSpPr>
        <p:spPr/>
        <p:txBody>
          <a:bodyPr/>
          <a:lstStyle/>
          <a:p>
            <a:fld id="{76EE4DDE-7D07-4902-869C-366BBD175D8E}" type="slidenum">
              <a:rPr lang="en-AU" altLang="en-US" smtClean="0"/>
              <a:pPr/>
              <a:t>11</a:t>
            </a:fld>
            <a:endParaRPr lang="en-AU" altLang="en-US"/>
          </a:p>
        </p:txBody>
      </p:sp>
    </p:spTree>
    <p:extLst>
      <p:ext uri="{BB962C8B-B14F-4D97-AF65-F5344CB8AC3E}">
        <p14:creationId xmlns:p14="http://schemas.microsoft.com/office/powerpoint/2010/main" val="188962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118522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
        <p:nvSpPr>
          <p:cNvPr id="3" name="Vertical Text Placeholder 2"/>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668119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a:prstGeom prst="rect">
            <a:avLst/>
          </a:prstGeo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28650" y="274638"/>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203231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2099260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a:prstGeom prst="rect">
            <a:avLst/>
          </a:prstGeo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623888" y="3441700"/>
            <a:ext cx="7886700" cy="1125538"/>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5" name="Footer Placeholder 4"/>
          <p:cNvSpPr>
            <a:spLocks noGrp="1"/>
          </p:cNvSpPr>
          <p:nvPr>
            <p:ph type="ftr" sz="quarter" idx="11"/>
          </p:nvPr>
        </p:nvSpPr>
        <p:spPr>
          <a:xfrm>
            <a:off x="3028950" y="4767263"/>
            <a:ext cx="3086100" cy="274637"/>
          </a:xfrm>
          <a:prstGeom prst="rect">
            <a:avLst/>
          </a:prstGeom>
        </p:spPr>
        <p:txBody>
          <a:bodyPr/>
          <a:lstStyle/>
          <a:p>
            <a:endParaRPr lang="en-AU"/>
          </a:p>
        </p:txBody>
      </p:sp>
      <p:sp>
        <p:nvSpPr>
          <p:cNvPr id="6" name="Slide Number Placeholder 5"/>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1263781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AU"/>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176942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a:prstGeom prst="rect">
            <a:avLst/>
          </a:prstGeom>
        </p:spPr>
        <p:txBody>
          <a:bodyPr/>
          <a:lstStyle/>
          <a:p>
            <a:r>
              <a:rPr lang="en-US"/>
              <a:t>Click to edit Master title style</a:t>
            </a:r>
            <a:endParaRPr lang="en-AU"/>
          </a:p>
        </p:txBody>
      </p:sp>
      <p:sp>
        <p:nvSpPr>
          <p:cNvPr id="3" name="Text Placeholder 2"/>
          <p:cNvSpPr>
            <a:spLocks noGrp="1"/>
          </p:cNvSpPr>
          <p:nvPr>
            <p:ph type="body" idx="1"/>
          </p:nvPr>
        </p:nvSpPr>
        <p:spPr>
          <a:xfrm>
            <a:off x="630238" y="1260475"/>
            <a:ext cx="3868737"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8" name="Footer Placeholder 7"/>
          <p:cNvSpPr>
            <a:spLocks noGrp="1"/>
          </p:cNvSpPr>
          <p:nvPr>
            <p:ph type="ftr" sz="quarter" idx="11"/>
          </p:nvPr>
        </p:nvSpPr>
        <p:spPr>
          <a:xfrm>
            <a:off x="3028950" y="4767263"/>
            <a:ext cx="3086100" cy="274637"/>
          </a:xfrm>
          <a:prstGeom prst="rect">
            <a:avLst/>
          </a:prstGeom>
        </p:spPr>
        <p:txBody>
          <a:bodyPr/>
          <a:lstStyle/>
          <a:p>
            <a:endParaRPr lang="en-AU"/>
          </a:p>
        </p:txBody>
      </p:sp>
      <p:sp>
        <p:nvSpPr>
          <p:cNvPr id="9" name="Slide Number Placeholder 8"/>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40597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4638"/>
            <a:ext cx="7886700" cy="993775"/>
          </a:xfrm>
          <a:prstGeom prst="rect">
            <a:avLst/>
          </a:prstGeom>
        </p:spPr>
        <p:txBody>
          <a:bodyPr/>
          <a:lstStyle/>
          <a:p>
            <a:r>
              <a:rPr lang="en-US"/>
              <a:t>Click to edit Master title style</a:t>
            </a:r>
            <a:endParaRPr lang="en-AU"/>
          </a:p>
        </p:txBody>
      </p:sp>
      <p:sp>
        <p:nvSpPr>
          <p:cNvPr id="3" name="Date Placeholder 2"/>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4" name="Footer Placeholder 3"/>
          <p:cNvSpPr>
            <a:spLocks noGrp="1"/>
          </p:cNvSpPr>
          <p:nvPr>
            <p:ph type="ftr" sz="quarter" idx="11"/>
          </p:nvPr>
        </p:nvSpPr>
        <p:spPr>
          <a:xfrm>
            <a:off x="3028950" y="4767263"/>
            <a:ext cx="3086100" cy="274637"/>
          </a:xfrm>
          <a:prstGeom prst="rect">
            <a:avLst/>
          </a:prstGeom>
        </p:spPr>
        <p:txBody>
          <a:bodyPr/>
          <a:lstStyle/>
          <a:p>
            <a:endParaRPr lang="en-AU"/>
          </a:p>
        </p:txBody>
      </p:sp>
      <p:sp>
        <p:nvSpPr>
          <p:cNvPr id="5" name="Slide Number Placeholder 4"/>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71864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3" name="Footer Placeholder 2"/>
          <p:cNvSpPr>
            <a:spLocks noGrp="1"/>
          </p:cNvSpPr>
          <p:nvPr>
            <p:ph type="ftr" sz="quarter" idx="11"/>
          </p:nvPr>
        </p:nvSpPr>
        <p:spPr>
          <a:xfrm>
            <a:off x="3028950" y="4767263"/>
            <a:ext cx="3086100" cy="274637"/>
          </a:xfrm>
          <a:prstGeom prst="rect">
            <a:avLst/>
          </a:prstGeom>
        </p:spPr>
        <p:txBody>
          <a:bodyPr/>
          <a:lstStyle/>
          <a:p>
            <a:endParaRPr lang="en-AU"/>
          </a:p>
        </p:txBody>
      </p:sp>
      <p:sp>
        <p:nvSpPr>
          <p:cNvPr id="4" name="Slide Number Placeholder 3"/>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88727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3887788" y="741363"/>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AU"/>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30990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a:prstGeom prst="rect">
            <a:avLst/>
          </a:prstGeo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3887788" y="741363"/>
            <a:ext cx="4629150" cy="36544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630238" y="1543050"/>
            <a:ext cx="2949575" cy="28590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4637"/>
          </a:xfrm>
          <a:prstGeom prst="rect">
            <a:avLst/>
          </a:prstGeom>
        </p:spPr>
        <p:txBody>
          <a:bodyPr/>
          <a:lstStyle/>
          <a:p>
            <a:fld id="{25CDE713-9684-B148-BCB4-9C90F28429D2}" type="datetimeFigureOut">
              <a:rPr lang="en-AU" smtClean="0"/>
              <a:t>23/1/20</a:t>
            </a:fld>
            <a:endParaRPr lang="en-AU"/>
          </a:p>
        </p:txBody>
      </p:sp>
      <p:sp>
        <p:nvSpPr>
          <p:cNvPr id="6" name="Footer Placeholder 5"/>
          <p:cNvSpPr>
            <a:spLocks noGrp="1"/>
          </p:cNvSpPr>
          <p:nvPr>
            <p:ph type="ftr" sz="quarter" idx="11"/>
          </p:nvPr>
        </p:nvSpPr>
        <p:spPr>
          <a:xfrm>
            <a:off x="3028950" y="4767263"/>
            <a:ext cx="3086100" cy="274637"/>
          </a:xfrm>
          <a:prstGeom prst="rect">
            <a:avLst/>
          </a:prstGeom>
        </p:spPr>
        <p:txBody>
          <a:bodyPr/>
          <a:lstStyle/>
          <a:p>
            <a:endParaRPr lang="en-AU"/>
          </a:p>
        </p:txBody>
      </p:sp>
      <p:sp>
        <p:nvSpPr>
          <p:cNvPr id="7" name="Slide Number Placeholder 6"/>
          <p:cNvSpPr>
            <a:spLocks noGrp="1"/>
          </p:cNvSpPr>
          <p:nvPr>
            <p:ph type="sldNum" sz="quarter" idx="12"/>
          </p:nvPr>
        </p:nvSpPr>
        <p:spPr>
          <a:xfrm>
            <a:off x="6457950" y="4767263"/>
            <a:ext cx="2057400" cy="274637"/>
          </a:xfrm>
          <a:prstGeom prst="rect">
            <a:avLst/>
          </a:prstGeom>
        </p:spPr>
        <p:txBody>
          <a:bodyPr/>
          <a:lstStyle/>
          <a:p>
            <a:fld id="{11670850-A3E2-674B-ADC8-C4CEA5E17C9D}" type="slidenum">
              <a:rPr lang="en-AU" smtClean="0"/>
              <a:t>‹#›</a:t>
            </a:fld>
            <a:endParaRPr lang="en-AU"/>
          </a:p>
        </p:txBody>
      </p:sp>
    </p:spTree>
    <p:extLst>
      <p:ext uri="{BB962C8B-B14F-4D97-AF65-F5344CB8AC3E}">
        <p14:creationId xmlns:p14="http://schemas.microsoft.com/office/powerpoint/2010/main" val="990920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8602907" y="214313"/>
            <a:ext cx="322018" cy="322018"/>
          </a:xfrm>
          <a:prstGeom prst="rect">
            <a:avLst/>
          </a:prstGeom>
        </p:spPr>
      </p:pic>
    </p:spTree>
    <p:extLst>
      <p:ext uri="{BB962C8B-B14F-4D97-AF65-F5344CB8AC3E}">
        <p14:creationId xmlns:p14="http://schemas.microsoft.com/office/powerpoint/2010/main" val="678929365"/>
      </p:ext>
    </p:extLst>
  </p:cSld>
  <p:clrMap bg1="lt1" tx1="dk1" bg2="lt2" tx2="dk2" accent1="accent1" accent2="accent2" accent3="accent3" accent4="accent4" accent5="accent5" accent6="accent6" hlink="hlink" folHlink="folHlink"/>
  <p:sldLayoutIdLst>
    <p:sldLayoutId id="2147493555" r:id="rId1"/>
    <p:sldLayoutId id="2147493556" r:id="rId2"/>
    <p:sldLayoutId id="2147493557" r:id="rId3"/>
    <p:sldLayoutId id="2147493558" r:id="rId4"/>
    <p:sldLayoutId id="2147493559" r:id="rId5"/>
    <p:sldLayoutId id="2147493560" r:id="rId6"/>
    <p:sldLayoutId id="2147493561" r:id="rId7"/>
    <p:sldLayoutId id="2147493562" r:id="rId8"/>
    <p:sldLayoutId id="2147493563" r:id="rId9"/>
    <p:sldLayoutId id="2147493564" r:id="rId10"/>
    <p:sldLayoutId id="21474935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36" userDrawn="1">
          <p15:clr>
            <a:srgbClr val="F26B43"/>
          </p15:clr>
        </p15:guide>
        <p15:guide id="2" pos="5622" userDrawn="1">
          <p15:clr>
            <a:srgbClr val="F26B43"/>
          </p15:clr>
        </p15:guide>
        <p15:guide id="3" pos="2873" userDrawn="1">
          <p15:clr>
            <a:srgbClr val="F26B43"/>
          </p15:clr>
        </p15:guide>
        <p15:guide id="4" pos="1505" userDrawn="1">
          <p15:clr>
            <a:srgbClr val="F26B43"/>
          </p15:clr>
        </p15:guide>
        <p15:guide id="5" pos="4241" userDrawn="1">
          <p15:clr>
            <a:srgbClr val="F26B43"/>
          </p15:clr>
        </p15:guide>
        <p15:guide id="6" orient="horz" pos="135" userDrawn="1">
          <p15:clr>
            <a:srgbClr val="F26B43"/>
          </p15:clr>
        </p15:guide>
        <p15:guide id="7" orient="horz" pos="3102" userDrawn="1">
          <p15:clr>
            <a:srgbClr val="F26B43"/>
          </p15:clr>
        </p15:guide>
        <p15:guide id="8" orient="horz" pos="877" userDrawn="1">
          <p15:clr>
            <a:srgbClr val="F26B43"/>
          </p15:clr>
        </p15:guide>
        <p15:guide id="9" orient="horz" pos="2358" userDrawn="1">
          <p15:clr>
            <a:srgbClr val="F26B43"/>
          </p15:clr>
        </p15:guide>
        <p15:guide id="10" orient="horz" pos="16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746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5"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07E186B-EEBE-49A7-806B-BA0B9ECD594E}" type="slidenum">
              <a:rPr lang="en-AU" altLang="en-US" sz="900">
                <a:solidFill>
                  <a:schemeClr val="tx2"/>
                </a:solidFill>
              </a:rPr>
              <a:pPr eaLnBrk="1" hangingPunct="1"/>
              <a:t>10</a:t>
            </a:fld>
            <a:endParaRPr lang="en-AU" altLang="en-US" sz="900">
              <a:solidFill>
                <a:schemeClr val="tx2"/>
              </a:solidFill>
            </a:endParaRPr>
          </a:p>
        </p:txBody>
      </p:sp>
      <p:pic>
        <p:nvPicPr>
          <p:cNvPr id="3" name="Picture 2"/>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77211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1811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71161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78177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97787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1D3344-9D8E-C347-8D82-F952B21AAEF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37756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05373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161819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904015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31344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55059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71388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3A92FD-4AE6-AF44-B6BB-A65677C612C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252604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518E2B-5C1F-174B-BC48-797A69AA08B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2657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6FE50-3158-9647-8C80-9E3660AB03E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018369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442522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14A72-AD2C-0646-B745-8D1DA3426CE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80985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BBC739-94AF-3840-9D22-E2D7E3FE601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58819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D40618-13F3-3447-9BCC-9D7A8BC1FB0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30146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41F821-3CD7-804F-8692-87E85C20284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212749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AFDED-8622-564D-910B-1E8E0C08B47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84164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195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94342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1C99B-45D6-9C4C-8511-C96987556D6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93343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13919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130395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469277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076FD-2437-0648-A668-80FA0B05A45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3807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55232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799155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75883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88321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7998763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51268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0439" y="214313"/>
            <a:ext cx="324485" cy="324485"/>
          </a:xfrm>
          <a:prstGeom prst="rect">
            <a:avLst/>
          </a:prstGeom>
        </p:spPr>
      </p:pic>
      <p:pic>
        <p:nvPicPr>
          <p:cNvPr id="3" name="Picture 2"/>
          <p:cNvPicPr>
            <a:picLocks noChangeAspect="1"/>
          </p:cNvPicPr>
          <p:nvPr/>
        </p:nvPicPr>
        <p:blipFill>
          <a:blip r:embed="rId4"/>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9D78A-79CB-8D47-B5D7-D06A64D2F6C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34154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1533D9-4ED5-B141-BE19-05E4C2F79F14}"/>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86497666"/>
      </p:ext>
    </p:extLst>
  </p:cSld>
  <p:clrMapOvr>
    <a:masterClrMapping/>
  </p:clrMapOvr>
</p:sld>
</file>

<file path=ppt/theme/theme1.xml><?xml version="1.0" encoding="utf-8"?>
<a:theme xmlns:a="http://schemas.openxmlformats.org/drawingml/2006/main" name="Master Gu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purl.org/dc/terms/"/>
    <ds:schemaRef ds:uri="http://purl.org/dc/dcmitype/"/>
    <ds:schemaRef ds:uri="http://schemas.microsoft.com/sharepoint/v3/field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SOSJ Power Point Template 16_9</Template>
  <TotalTime>10805</TotalTime>
  <Words>2246</Words>
  <Application>Microsoft Macintosh PowerPoint</Application>
  <PresentationFormat>On-screen Show (16:9)</PresentationFormat>
  <Paragraphs>93</Paragraphs>
  <Slides>45</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MS PGothic</vt:lpstr>
      <vt:lpstr>MS PGothic</vt:lpstr>
      <vt:lpstr>Arial</vt:lpstr>
      <vt:lpstr>Calibri</vt:lpstr>
      <vt:lpstr>Calibri Light</vt:lpstr>
      <vt:lpstr>Helvetica Neue</vt:lpstr>
      <vt:lpstr>Master Guides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Dominie Brear</dc:creator>
  <cp:keywords/>
  <dc:description/>
  <cp:lastModifiedBy>Microsoft Office User</cp:lastModifiedBy>
  <cp:revision>105</cp:revision>
  <dcterms:created xsi:type="dcterms:W3CDTF">2018-08-21T05:48:23Z</dcterms:created>
  <dcterms:modified xsi:type="dcterms:W3CDTF">2020-01-23T14:06:37Z</dcterms:modified>
  <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